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87" r:id="rId3"/>
    <p:sldId id="288" r:id="rId4"/>
    <p:sldId id="293" r:id="rId5"/>
    <p:sldId id="289" r:id="rId6"/>
    <p:sldId id="303" r:id="rId7"/>
    <p:sldId id="302" r:id="rId8"/>
    <p:sldId id="306" r:id="rId9"/>
    <p:sldId id="297" r:id="rId10"/>
    <p:sldId id="291" r:id="rId11"/>
    <p:sldId id="300" r:id="rId12"/>
    <p:sldId id="292" r:id="rId13"/>
    <p:sldId id="286" r:id="rId14"/>
    <p:sldId id="301" r:id="rId15"/>
    <p:sldId id="307" r:id="rId16"/>
    <p:sldId id="295" r:id="rId17"/>
    <p:sldId id="299" r:id="rId18"/>
    <p:sldId id="296" r:id="rId19"/>
    <p:sldId id="305" r:id="rId20"/>
    <p:sldId id="304" r:id="rId21"/>
  </p:sldIdLst>
  <p:sldSz cx="14173200" cy="7772400"/>
  <p:notesSz cx="6858000" cy="9144000"/>
  <p:defaultTextStyle>
    <a:defPPr>
      <a:defRPr lang="en-US"/>
    </a:defPPr>
    <a:lvl1pPr marL="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2700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54008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81012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08016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3502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76202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389029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16033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65" d="100"/>
          <a:sy n="65" d="100"/>
        </p:scale>
        <p:origin x="-498" y="-114"/>
      </p:cViewPr>
      <p:guideLst>
        <p:guide orient="horz" pos="2448"/>
        <p:guide pos="44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990" y="2414482"/>
            <a:ext cx="1204722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5980" y="4404360"/>
            <a:ext cx="992124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8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16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75570" y="311257"/>
            <a:ext cx="318897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8660" y="311257"/>
            <a:ext cx="933069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585" y="4994487"/>
            <a:ext cx="12047220" cy="154368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585" y="3294275"/>
            <a:ext cx="1204722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2700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540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810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5080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1350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620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890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50160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660" y="1813560"/>
            <a:ext cx="6259830" cy="5129425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4710" y="1813560"/>
            <a:ext cx="6259830" cy="5129425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660" y="1739795"/>
            <a:ext cx="6262291" cy="725064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" y="2464859"/>
            <a:ext cx="6262291" cy="4478126"/>
          </a:xfr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99790" y="1739795"/>
            <a:ext cx="6264751" cy="725064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99790" y="2464859"/>
            <a:ext cx="6264751" cy="4478126"/>
          </a:xfr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653540" y="7340600"/>
            <a:ext cx="10393680" cy="511345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মনিরা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তরফদার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ঝনকা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মুক্তাগাছা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1" y="309457"/>
            <a:ext cx="4662885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327" y="309457"/>
            <a:ext cx="7923213" cy="6633528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3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661" y="1626447"/>
            <a:ext cx="4662885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046" y="5440680"/>
            <a:ext cx="850392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8046" y="694478"/>
            <a:ext cx="8503920" cy="4663440"/>
          </a:xfrm>
        </p:spPr>
        <p:txBody>
          <a:bodyPr/>
          <a:lstStyle>
            <a:lvl1pPr marL="0" indent="0">
              <a:buNone/>
              <a:defRPr sz="4400"/>
            </a:lvl1pPr>
            <a:lvl2pPr marL="627004" indent="0">
              <a:buNone/>
              <a:defRPr sz="3800"/>
            </a:lvl2pPr>
            <a:lvl3pPr marL="1254008" indent="0">
              <a:buNone/>
              <a:defRPr sz="3300"/>
            </a:lvl3pPr>
            <a:lvl4pPr marL="1881012" indent="0">
              <a:buNone/>
              <a:defRPr sz="2700"/>
            </a:lvl4pPr>
            <a:lvl5pPr marL="2508016" indent="0">
              <a:buNone/>
              <a:defRPr sz="2700"/>
            </a:lvl5pPr>
            <a:lvl6pPr marL="3135020" indent="0">
              <a:buNone/>
              <a:defRPr sz="2700"/>
            </a:lvl6pPr>
            <a:lvl7pPr marL="3762024" indent="0">
              <a:buNone/>
              <a:defRPr sz="2700"/>
            </a:lvl7pPr>
            <a:lvl8pPr marL="4389029" indent="0">
              <a:buNone/>
              <a:defRPr sz="2700"/>
            </a:lvl8pPr>
            <a:lvl9pPr marL="5016033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8046" y="6082983"/>
            <a:ext cx="850392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8660" y="311256"/>
            <a:ext cx="12755880" cy="1295400"/>
          </a:xfrm>
          <a:prstGeom prst="rect">
            <a:avLst/>
          </a:prstGeom>
        </p:spPr>
        <p:txBody>
          <a:bodyPr vert="horz" lIns="125401" tIns="62700" rIns="125401" bIns="627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660" y="1813560"/>
            <a:ext cx="12755880" cy="5129425"/>
          </a:xfrm>
          <a:prstGeom prst="rect">
            <a:avLst/>
          </a:prstGeom>
        </p:spPr>
        <p:txBody>
          <a:bodyPr vert="horz" lIns="125401" tIns="62700" rIns="125401" bIns="627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" y="7203864"/>
            <a:ext cx="3307080" cy="413808"/>
          </a:xfrm>
          <a:prstGeom prst="rect">
            <a:avLst/>
          </a:prstGeom>
        </p:spPr>
        <p:txBody>
          <a:bodyPr vert="horz" lIns="125401" tIns="62700" rIns="125401" bIns="6270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510" y="7203864"/>
            <a:ext cx="4488180" cy="413808"/>
          </a:xfrm>
          <a:prstGeom prst="rect">
            <a:avLst/>
          </a:prstGeom>
        </p:spPr>
        <p:txBody>
          <a:bodyPr vert="horz" lIns="125401" tIns="62700" rIns="125401" bIns="6270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57460" y="7203864"/>
            <a:ext cx="3307080" cy="413808"/>
          </a:xfrm>
          <a:prstGeom prst="rect">
            <a:avLst/>
          </a:prstGeom>
        </p:spPr>
        <p:txBody>
          <a:bodyPr vert="horz" lIns="125401" tIns="62700" rIns="125401" bIns="6270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54008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253" indent="-470253" algn="l" defTabSz="1254008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18882" indent="-391878" algn="l" defTabSz="1254008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67510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14" indent="-313502" algn="l" defTabSz="125400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518" indent="-313502" algn="l" defTabSz="125400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48522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27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02531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329535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0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008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012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016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502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202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029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16033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6840" y="86361"/>
            <a:ext cx="3543300" cy="1650119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en-US" sz="99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9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065" y="1446734"/>
            <a:ext cx="10214850" cy="5273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2766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1534" y="604521"/>
            <a:ext cx="12401550" cy="1634730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4900" dirty="0">
                <a:latin typeface="NikoshBAN" pitchFamily="2" charset="0"/>
                <a:cs typeface="NikoshBAN" pitchFamily="2" charset="0"/>
              </a:rPr>
              <a:t>সব লোকে কয় লালন কী জাত এ সংসারে।</a:t>
            </a:r>
          </a:p>
          <a:p>
            <a:r>
              <a:rPr lang="bn-BD" sz="4900" dirty="0">
                <a:latin typeface="NikoshBAN" pitchFamily="2" charset="0"/>
                <a:cs typeface="NikoshBAN" pitchFamily="2" charset="0"/>
              </a:rPr>
              <a:t>লালন কয়, জেতের কী রুপ, দেখলাম না এ নজরে।। </a:t>
            </a:r>
            <a:endParaRPr lang="en-US" sz="4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2331721"/>
            <a:ext cx="4015740" cy="3140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1" y="2331721"/>
            <a:ext cx="4285183" cy="3140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86" y="2331721"/>
            <a:ext cx="3897630" cy="3140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2194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3"/>
          <a:stretch/>
        </p:blipFill>
        <p:spPr>
          <a:xfrm>
            <a:off x="2244090" y="1209040"/>
            <a:ext cx="9507468" cy="4231640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4724400" y="201698"/>
            <a:ext cx="5314950" cy="1388509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8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82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6105" y="6020169"/>
            <a:ext cx="12844656" cy="880677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en-US" dirty="0" smtClean="0"/>
              <a:t> </a:t>
            </a:r>
            <a:r>
              <a:rPr lang="bn-BD" sz="49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লালন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শাহ্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‌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গানে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348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8934" y="76200"/>
            <a:ext cx="5037866" cy="2465726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3800" dirty="0">
                <a:latin typeface="NikoshBAN" pitchFamily="2" charset="0"/>
                <a:cs typeface="NikoshBAN" pitchFamily="2" charset="0"/>
              </a:rPr>
              <a:t>কেউ মালা, কেউ তসবি গলায়,</a:t>
            </a:r>
          </a:p>
          <a:p>
            <a:r>
              <a:rPr lang="bn-BD" sz="3800" dirty="0">
                <a:latin typeface="NikoshBAN" pitchFamily="2" charset="0"/>
                <a:cs typeface="NikoshBAN" pitchFamily="2" charset="0"/>
              </a:rPr>
              <a:t>তাইতে কী জাত ভিন্ন বলায়,</a:t>
            </a:r>
          </a:p>
          <a:p>
            <a:r>
              <a:rPr lang="bn-BD" sz="3800" dirty="0">
                <a:latin typeface="NikoshBAN" pitchFamily="2" charset="0"/>
                <a:cs typeface="NikoshBAN" pitchFamily="2" charset="0"/>
              </a:rPr>
              <a:t>যাওয়া কিংবা আসার বেলায়</a:t>
            </a:r>
          </a:p>
          <a:p>
            <a:r>
              <a:rPr lang="bn-BD" sz="3800" dirty="0">
                <a:latin typeface="NikoshBAN" pitchFamily="2" charset="0"/>
                <a:cs typeface="NikoshBAN" pitchFamily="2" charset="0"/>
              </a:rPr>
              <a:t>জেতের চিহ্ন রয় কার রে।। 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50" y="2390248"/>
            <a:ext cx="4647038" cy="2218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820" y="2327956"/>
            <a:ext cx="4724400" cy="2281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24" y="4800600"/>
            <a:ext cx="4687801" cy="2474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820" y="4773561"/>
            <a:ext cx="4742693" cy="247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455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76200"/>
            <a:ext cx="5105400" cy="2465726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3800" dirty="0">
                <a:latin typeface="NikoshBAN" pitchFamily="2" charset="0"/>
                <a:cs typeface="NikoshBAN" pitchFamily="2" charset="0"/>
              </a:rPr>
              <a:t>গর্তে গেলে কুপজল কয়,</a:t>
            </a:r>
          </a:p>
          <a:p>
            <a:r>
              <a:rPr lang="bn-BD" sz="3800" dirty="0">
                <a:latin typeface="NikoshBAN" pitchFamily="2" charset="0"/>
                <a:cs typeface="NikoshBAN" pitchFamily="2" charset="0"/>
              </a:rPr>
              <a:t>গঙ্গায় গেলে গঙ্গাজল হয়</a:t>
            </a:r>
          </a:p>
          <a:p>
            <a:r>
              <a:rPr lang="bn-BD" sz="3800" dirty="0">
                <a:latin typeface="NikoshBAN" pitchFamily="2" charset="0"/>
                <a:cs typeface="NikoshBAN" pitchFamily="2" charset="0"/>
              </a:rPr>
              <a:t>মূলে এক জল, সে যে ভিন্ন নয়,</a:t>
            </a:r>
          </a:p>
          <a:p>
            <a:r>
              <a:rPr lang="bn-BD" sz="3800" dirty="0">
                <a:latin typeface="NikoshBAN" pitchFamily="2" charset="0"/>
                <a:cs typeface="NikoshBAN" pitchFamily="2" charset="0"/>
              </a:rPr>
              <a:t>ভিন্ন জানায় পাত্র-অনুসারে।। 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" y="2403440"/>
            <a:ext cx="6377940" cy="3768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0" y="2403438"/>
            <a:ext cx="6141720" cy="3768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799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724400" y="152400"/>
            <a:ext cx="4267200" cy="1234620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7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72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" t="-814" r="10705" b="814"/>
          <a:stretch/>
        </p:blipFill>
        <p:spPr>
          <a:xfrm>
            <a:off x="2125980" y="1209040"/>
            <a:ext cx="10043092" cy="4715024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06898" y="6020170"/>
            <a:ext cx="11342302" cy="803733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লালন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শাহ্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‌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ধর্মে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আধ্যাত্মিক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6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3850" y="152400"/>
            <a:ext cx="5843950" cy="1480841"/>
          </a:xfrm>
          <a:prstGeom prst="rect">
            <a:avLst/>
          </a:prstGeom>
        </p:spPr>
        <p:txBody>
          <a:bodyPr wrap="square" lIns="125401" tIns="62700" rIns="125401" bIns="6270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জগত বেড়ে জেতের কথা,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লোকে গৌরব করে যথা-তথা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2" y="1479927"/>
            <a:ext cx="4091217" cy="27298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0" t="4384" r="12395"/>
          <a:stretch/>
        </p:blipFill>
        <p:spPr>
          <a:xfrm>
            <a:off x="9977800" y="1422209"/>
            <a:ext cx="3906780" cy="27875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199" y="4401089"/>
            <a:ext cx="3749981" cy="28399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36" y="4388799"/>
            <a:ext cx="4049443" cy="27443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712" y="4388799"/>
            <a:ext cx="4181450" cy="28399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37605"/>
          <a:stretch/>
        </p:blipFill>
        <p:spPr>
          <a:xfrm>
            <a:off x="5269712" y="1479927"/>
            <a:ext cx="4181450" cy="27298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6606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473" y="1701031"/>
            <a:ext cx="9707704" cy="4577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4015740" y="172721"/>
            <a:ext cx="5551170" cy="1865562"/>
          </a:xfrm>
          <a:prstGeom prst="rect">
            <a:avLst/>
          </a:prstGeom>
        </p:spPr>
        <p:txBody>
          <a:bodyPr wrap="square" lIns="125401" tIns="62700" rIns="125401" bIns="6270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লালন সে জেতের ফাতা,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বিকিয়েছে সাত বাজারে।।</a:t>
            </a: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09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724400" y="152400"/>
            <a:ext cx="4724400" cy="1234620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en-US" sz="72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30" y="1122680"/>
            <a:ext cx="8622030" cy="4728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1"/>
          <p:cNvSpPr txBox="1"/>
          <p:nvPr/>
        </p:nvSpPr>
        <p:spPr>
          <a:xfrm>
            <a:off x="118110" y="5850891"/>
            <a:ext cx="13936980" cy="1634730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r>
              <a:rPr lang="bn-BD" sz="4900" dirty="0">
                <a:latin typeface="NikoshBAN" pitchFamily="2" charset="0"/>
                <a:cs typeface="NikoshBAN" pitchFamily="2" charset="0"/>
              </a:rPr>
              <a:t>১।“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প্রাতিষ্ঠানিক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করেও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লালন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শাহ্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‌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সাধনায়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জ্ঞানের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অধিকারী</a:t>
            </a:r>
            <a:r>
              <a:rPr lang="bn-BD" sz="4900" dirty="0">
                <a:latin typeface="NikoshBAN" pitchFamily="2" charset="0"/>
                <a:cs typeface="NikoshBAN" pitchFamily="2" charset="0"/>
              </a:rPr>
              <a:t>”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346868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2510" y="102481"/>
            <a:ext cx="3006090" cy="1650119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8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99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99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5430" y="1640840"/>
            <a:ext cx="11338560" cy="4804828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49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১।লানল শাহের উপাধী কী?</a:t>
            </a:r>
          </a:p>
          <a:p>
            <a:r>
              <a:rPr lang="bn-BD" sz="3300" dirty="0">
                <a:latin typeface="NikoshBAN" pitchFamily="2" charset="0"/>
                <a:cs typeface="NikoshBAN" pitchFamily="2" charset="0"/>
              </a:rPr>
              <a:t>  ক) বিদ্রোহী কবি খ) জাতীয় কবি গ) মরমি কবি ঘ) ছন্দের কবি</a:t>
            </a:r>
            <a:endParaRPr lang="en-US" sz="3300" dirty="0">
              <a:latin typeface="NikoshBAN" pitchFamily="2" charset="0"/>
              <a:cs typeface="NikoshBAN" pitchFamily="2" charset="0"/>
            </a:endParaRPr>
          </a:p>
          <a:p>
            <a:r>
              <a:rPr lang="en-US" sz="49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9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লালন</a:t>
            </a:r>
            <a:r>
              <a:rPr lang="en-US" sz="49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শাহ্</a:t>
            </a:r>
            <a:r>
              <a:rPr lang="en-US" sz="49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‌ </a:t>
            </a:r>
            <a:r>
              <a:rPr lang="en-US" sz="49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আজীবন</a:t>
            </a:r>
            <a:r>
              <a:rPr lang="en-US" sz="49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9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9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গেছেন</a:t>
            </a:r>
            <a:r>
              <a:rPr lang="en-US" sz="49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--------- </a:t>
            </a:r>
          </a:p>
          <a:p>
            <a:r>
              <a:rPr lang="bn-BD" sz="33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মানবতার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ঘ) 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3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pPr lvl="0"/>
            <a:r>
              <a:rPr lang="bn-BD" sz="49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৩</a:t>
            </a:r>
            <a:r>
              <a:rPr lang="en-US" sz="49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9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বড় হওয়ার জন্য কীসের প্রয়োজন নেই?</a:t>
            </a:r>
          </a:p>
          <a:p>
            <a:pPr lvl="0"/>
            <a:r>
              <a:rPr lang="bn-BD" sz="3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i)বংশ কৌলীন্য ii) টাকা-পয়সা iii)</a:t>
            </a:r>
            <a:r>
              <a:rPr lang="en-US" sz="3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3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যশ</a:t>
            </a:r>
            <a:endParaRPr lang="en-US" sz="33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3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 </a:t>
            </a:r>
            <a:r>
              <a:rPr lang="en-US" sz="3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3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ii</a:t>
            </a:r>
            <a:r>
              <a:rPr lang="en-US" sz="3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খ)</a:t>
            </a:r>
            <a:r>
              <a:rPr lang="bn-BD" sz="3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ii </a:t>
            </a:r>
            <a:r>
              <a:rPr lang="en-US" sz="3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en-US" sz="3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গ)</a:t>
            </a:r>
            <a:r>
              <a:rPr lang="bn-BD" sz="3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i </a:t>
            </a:r>
            <a:r>
              <a:rPr lang="en-US" sz="3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ii ও </a:t>
            </a:r>
            <a:r>
              <a:rPr lang="bn-BD" sz="3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33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Left-Up Arrow 3"/>
          <p:cNvSpPr/>
          <p:nvPr/>
        </p:nvSpPr>
        <p:spPr>
          <a:xfrm rot="7595817" flipV="1">
            <a:off x="5972666" y="2388621"/>
            <a:ext cx="812309" cy="35193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510" y="5273509"/>
            <a:ext cx="897366" cy="68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201" y="3518530"/>
            <a:ext cx="789469" cy="59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98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724400" y="86360"/>
            <a:ext cx="4267200" cy="1234620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7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67" y="1237897"/>
            <a:ext cx="10000930" cy="4663439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1"/>
          <p:cNvSpPr txBox="1"/>
          <p:nvPr/>
        </p:nvSpPr>
        <p:spPr>
          <a:xfrm>
            <a:off x="889985" y="6217921"/>
            <a:ext cx="11747786" cy="880677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r>
              <a:rPr lang="bn-BD" sz="4900" dirty="0">
                <a:latin typeface="NikoshBAN" pitchFamily="2" charset="0"/>
                <a:cs typeface="NikoshBAN" pitchFamily="2" charset="0"/>
              </a:rPr>
              <a:t>১।“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।   </a:t>
            </a:r>
          </a:p>
        </p:txBody>
      </p:sp>
    </p:spTree>
    <p:extLst>
      <p:ext uri="{BB962C8B-B14F-4D97-AF65-F5344CB8AC3E}">
        <p14:creationId xmlns:p14="http://schemas.microsoft.com/office/powerpoint/2010/main" val="428121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4950" y="172720"/>
            <a:ext cx="3897630" cy="1388509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8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8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866" y="4379059"/>
            <a:ext cx="5581414" cy="3173613"/>
          </a:xfrm>
          <a:prstGeom prst="rect">
            <a:avLst/>
          </a:prstGeom>
          <a:noFill/>
          <a:ln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33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/>
                <a:cs typeface="NikoshBAN" panose="02000000000000000000" pitchFamily="2" charset="0"/>
              </a:rPr>
              <a:t>কাজী মনিরা তরফদার </a:t>
            </a:r>
            <a:br>
              <a:rPr lang="bn-BD" sz="33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/>
                <a:cs typeface="NikoshBAN" panose="02000000000000000000" pitchFamily="2" charset="0"/>
              </a:rPr>
            </a:br>
            <a:r>
              <a:rPr lang="bn-BD" sz="33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/>
                <a:cs typeface="NikoshBAN" panose="02000000000000000000" pitchFamily="2" charset="0"/>
              </a:rPr>
              <a:t>  সহকারি শিক্ষক</a:t>
            </a:r>
            <a:br>
              <a:rPr lang="bn-BD" sz="33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/>
                <a:cs typeface="NikoshBAN" panose="02000000000000000000" pitchFamily="2" charset="0"/>
              </a:rPr>
            </a:br>
            <a:r>
              <a:rPr lang="bn-BD" sz="33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/>
                <a:cs typeface="NikoshBAN" panose="02000000000000000000" pitchFamily="2" charset="0"/>
              </a:rPr>
              <a:t>  ঝনকা বাজার উচ্চ বিদ্যালয়</a:t>
            </a:r>
            <a:br>
              <a:rPr lang="bn-BD" sz="33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/>
                <a:cs typeface="NikoshBAN" panose="02000000000000000000" pitchFamily="2" charset="0"/>
              </a:rPr>
            </a:br>
            <a:r>
              <a:rPr lang="bn-BD" sz="33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/>
                <a:cs typeface="NikoshBAN" panose="02000000000000000000" pitchFamily="2" charset="0"/>
              </a:rPr>
              <a:t>  মুক্তাগাছা ,ময়মনসিংহ</a:t>
            </a:r>
            <a:r>
              <a:rPr lang="en-US" sz="33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/>
                <a:cs typeface="NikoshBAN" panose="02000000000000000000" pitchFamily="2" charset="0"/>
              </a:rPr>
              <a:t>। </a:t>
            </a:r>
            <a:r>
              <a:rPr lang="bn-BD" sz="33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33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/>
                <a:cs typeface="NikoshBAN" panose="02000000000000000000" pitchFamily="2" charset="0"/>
              </a:rPr>
              <a:t/>
            </a:r>
            <a:br>
              <a:rPr lang="en-US" sz="33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/>
                <a:cs typeface="NikoshBAN" panose="02000000000000000000" pitchFamily="2" charset="0"/>
              </a:rPr>
            </a:b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/>
                <a:cs typeface="NikoshBAN" panose="02000000000000000000" pitchFamily="2" charset="0"/>
              </a:rPr>
              <a:t>মোবাইল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/>
                <a:cs typeface="NikoshBAN" panose="02000000000000000000" pitchFamily="2" charset="0"/>
              </a:rPr>
              <a:t> : 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/>
                <a:ea typeface="Verdana" pitchFamily="34" charset="0"/>
                <a:cs typeface="Verdana" pitchFamily="34" charset="0"/>
              </a:rPr>
              <a:t>01715815587</a:t>
            </a:r>
            <a:endParaRPr lang="bn-BD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19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/>
                <a:ea typeface="Verdana" pitchFamily="34" charset="0"/>
                <a:cs typeface="Verdana" pitchFamily="34" charset="0"/>
              </a:rPr>
              <a:t>  </a:t>
            </a:r>
            <a:r>
              <a:rPr lang="bn-BD" sz="19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/>
                <a:cs typeface="NikoshBAN" panose="02000000000000000000" pitchFamily="2" charset="0"/>
              </a:rPr>
              <a:t/>
            </a:r>
            <a:br>
              <a:rPr lang="bn-BD" sz="19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/>
                <a:cs typeface="NikoshBAN" panose="02000000000000000000" pitchFamily="2" charset="0"/>
              </a:rPr>
            </a:br>
            <a:r>
              <a:rPr lang="en-US" sz="2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/>
                <a:cs typeface="NikoshBAN" panose="02000000000000000000" pitchFamily="2" charset="0"/>
              </a:rPr>
              <a:t>Email: monirasinam@gmail.com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85020" y="4663441"/>
            <a:ext cx="4251960" cy="3376745"/>
          </a:xfrm>
          <a:prstGeom prst="rect">
            <a:avLst/>
          </a:prstGeom>
          <a:noFill/>
          <a:ln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pPr marL="483668" indent="-483668" algn="ctr">
              <a:spcBef>
                <a:spcPct val="20000"/>
              </a:spcBef>
              <a:defRPr/>
            </a:pPr>
            <a:r>
              <a:rPr lang="bn-BD" sz="33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3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BD" sz="33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 </a:t>
            </a:r>
          </a:p>
          <a:p>
            <a:pPr marL="483668" indent="-483668" algn="ctr">
              <a:spcBef>
                <a:spcPct val="20000"/>
              </a:spcBef>
              <a:defRPr/>
            </a:pPr>
            <a:r>
              <a:rPr lang="bn-BD" sz="33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বাংলা প্রথম পত্র </a:t>
            </a:r>
          </a:p>
          <a:p>
            <a:pPr marL="483668" indent="-483668" algn="ctr">
              <a:spcBef>
                <a:spcPct val="20000"/>
              </a:spcBef>
              <a:defRPr/>
            </a:pPr>
            <a:r>
              <a:rPr lang="bn-BD" sz="33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সাধারন পাঠঃ কবিতা </a:t>
            </a:r>
          </a:p>
          <a:p>
            <a:pPr algn="ctr"/>
            <a:r>
              <a:rPr lang="en-US" sz="33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33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3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৬৫ </a:t>
            </a:r>
            <a:r>
              <a:rPr lang="en-US" sz="33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</a:t>
            </a:r>
            <a:endParaRPr lang="en-US" sz="33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3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  <a:endParaRPr lang="en-US" sz="33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3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3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০৩-০৬-২০১৭</a:t>
            </a:r>
            <a:r>
              <a:rPr lang="bn-BD" sz="33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3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3" y="172721"/>
            <a:ext cx="5847877" cy="3681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21688" y="223700"/>
            <a:ext cx="3583940" cy="367617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40" y="3627120"/>
            <a:ext cx="4566920" cy="2504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21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433060" y="107748"/>
            <a:ext cx="2796540" cy="1234620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7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687" y="1305497"/>
            <a:ext cx="9330690" cy="5116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135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5" b="10392"/>
          <a:stretch/>
        </p:blipFill>
        <p:spPr>
          <a:xfrm>
            <a:off x="9685020" y="349777"/>
            <a:ext cx="4133850" cy="2800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98" y="339510"/>
            <a:ext cx="4123791" cy="2842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435" y="334309"/>
            <a:ext cx="4448255" cy="2830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3298" y="3281680"/>
            <a:ext cx="4521102" cy="634456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en-US" sz="3300" dirty="0">
                <a:latin typeface="NikoshBAN" pitchFamily="2" charset="0"/>
                <a:cs typeface="NikoshBAN" pitchFamily="2" charset="0"/>
              </a:rPr>
              <a:t>১নং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18745" y="3281679"/>
            <a:ext cx="4133850" cy="1142287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33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2435" y="3281680"/>
            <a:ext cx="4585080" cy="634456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en-US" sz="3300" dirty="0">
                <a:latin typeface="NikoshBAN" pitchFamily="2" charset="0"/>
                <a:cs typeface="NikoshBAN" pitchFamily="2" charset="0"/>
              </a:rPr>
              <a:t>২নং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453" y="4148725"/>
            <a:ext cx="4133850" cy="1142287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en-US" sz="3300" dirty="0">
                <a:latin typeface="NikoshBAN" pitchFamily="2" charset="0"/>
                <a:cs typeface="NikoshBAN" pitchFamily="2" charset="0"/>
              </a:rPr>
              <a:t>১নং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300" dirty="0">
                <a:latin typeface="NikoshBAN" pitchFamily="2" charset="0"/>
                <a:cs typeface="NikoshBAN" pitchFamily="2" charset="0"/>
              </a:rPr>
              <a:t>রবীন্দ্রনাথ ঠাকুরকে দেখতে পাচ্ছি। 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94478" y="4148726"/>
            <a:ext cx="4133850" cy="1142287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33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300" dirty="0">
                <a:latin typeface="NikoshBAN" pitchFamily="2" charset="0"/>
                <a:cs typeface="NikoshBAN" pitchFamily="2" charset="0"/>
              </a:rPr>
              <a:t>লালন শাহ্‌কে দেখতে পাচ্ছি। 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82435" y="4193525"/>
            <a:ext cx="4133850" cy="1142287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33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300" dirty="0">
                <a:latin typeface="NikoshBAN" pitchFamily="2" charset="0"/>
                <a:cs typeface="NikoshBAN" pitchFamily="2" charset="0"/>
              </a:rPr>
              <a:t>কাজী নজরুলকে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bn-BD" sz="3300" dirty="0">
                <a:latin typeface="NikoshBAN" pitchFamily="2" charset="0"/>
                <a:cs typeface="NikoshBAN" pitchFamily="2" charset="0"/>
              </a:rPr>
              <a:t> দেখতে পাচ্ছি। 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35430" y="5095241"/>
            <a:ext cx="9803130" cy="803733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এদের মধ্যে মরমি কবি কে, তোমরা জান কী?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5980" y="5699761"/>
            <a:ext cx="7792765" cy="803733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জী, লালন শাহ্‌ হচ্ছে মরমি কবি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35430" y="6304281"/>
            <a:ext cx="10866120" cy="803733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এসো আজ আমরা লালন শাহের একটি কবিতা পড়ি।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1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6290" y="86360"/>
            <a:ext cx="3470910" cy="1234620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7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মানব ধর্ম </a:t>
            </a:r>
            <a:endParaRPr lang="en-US" sz="7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39350" y="5721654"/>
            <a:ext cx="4015740" cy="1265398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7400" dirty="0">
                <a:latin typeface="NikoshBAN" pitchFamily="2" charset="0"/>
                <a:cs typeface="NikoshBAN" pitchFamily="2" charset="0"/>
              </a:rPr>
              <a:t>লালন শাহ্‌ </a:t>
            </a:r>
            <a:r>
              <a:rPr lang="en-US" sz="74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27" y="1143000"/>
            <a:ext cx="6999938" cy="5438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835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172721"/>
            <a:ext cx="4370070" cy="1650119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99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8200" dirty="0">
                <a:latin typeface="NikoshBAN" pitchFamily="2" charset="0"/>
                <a:cs typeface="NikoshBAN" pitchFamily="2" charset="0"/>
              </a:rPr>
              <a:t> </a:t>
            </a:r>
            <a:endParaRPr lang="en-US" sz="8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1100" y="1497924"/>
            <a:ext cx="12401550" cy="3912276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4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r>
              <a:rPr lang="bn-BD" sz="49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9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। </a:t>
            </a:r>
            <a:endParaRPr lang="bn-BD" sz="4900" dirty="0">
              <a:latin typeface="NikoshBAN" pitchFamily="2" charset="0"/>
              <a:cs typeface="NikoshBAN" pitchFamily="2" charset="0"/>
            </a:endParaRPr>
          </a:p>
          <a:p>
            <a:r>
              <a:rPr lang="en-US" sz="49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মর্মার্থ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900" dirty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4900" dirty="0">
                <a:latin typeface="NikoshBAN" pitchFamily="2" charset="0"/>
                <a:cs typeface="NikoshBAN" pitchFamily="2" charset="0"/>
              </a:rPr>
              <a:t> মানুষের মধ্যে জাতি ও ধর্মের কোন বিভেদের দেয়াল নেই – </a:t>
            </a:r>
            <a:r>
              <a:rPr lang="bn-BD" sz="4900" b="1" dirty="0">
                <a:latin typeface="NikoshBAN" pitchFamily="2" charset="0"/>
                <a:cs typeface="NikoshBAN" pitchFamily="2" charset="0"/>
              </a:rPr>
              <a:t>“ সবাই মানুষ”</a:t>
            </a:r>
            <a:r>
              <a:rPr lang="en-US" sz="4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900" dirty="0">
                <a:latin typeface="NikoshBAN" pitchFamily="2" charset="0"/>
                <a:cs typeface="NikoshBAN" pitchFamily="2" charset="0"/>
              </a:rPr>
              <a:t>- এটা বিশ্লেষণ করতে পারবে।   </a:t>
            </a:r>
            <a:endParaRPr lang="en-US" sz="4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72"/>
          <a:stretch/>
        </p:blipFill>
        <p:spPr>
          <a:xfrm>
            <a:off x="10363200" y="4495800"/>
            <a:ext cx="3311718" cy="2223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689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56" y="2067320"/>
            <a:ext cx="4015740" cy="3119755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Flowchart: Punched Tape 2"/>
          <p:cNvSpPr/>
          <p:nvPr/>
        </p:nvSpPr>
        <p:spPr>
          <a:xfrm>
            <a:off x="5314950" y="5613400"/>
            <a:ext cx="3307080" cy="129540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r>
              <a:rPr lang="bn-BD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মৃত্যুঃ ১৮৯০  </a:t>
            </a:r>
            <a:endParaRPr lang="en-US" sz="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Punched Tape 17"/>
          <p:cNvSpPr/>
          <p:nvPr/>
        </p:nvSpPr>
        <p:spPr>
          <a:xfrm>
            <a:off x="548962" y="990861"/>
            <a:ext cx="3307080" cy="148971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r>
              <a:rPr lang="bn-BD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প্রাতিষ্ঠানিক শিক্ষা লাভ করেনি  </a:t>
            </a:r>
            <a:endParaRPr lang="en-US" sz="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lowchart: Punched Tape 18"/>
          <p:cNvSpPr/>
          <p:nvPr/>
        </p:nvSpPr>
        <p:spPr>
          <a:xfrm>
            <a:off x="4960620" y="440316"/>
            <a:ext cx="3307080" cy="129540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r>
              <a:rPr lang="en-US" sz="3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r>
              <a:rPr lang="bn-BD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১৭৭২ খ্রিস্টাব্দ</a:t>
            </a:r>
            <a:r>
              <a:rPr lang="bn-BD" dirty="0" smtClean="0">
                <a:solidFill>
                  <a:schemeClr val="tx1"/>
                </a:solidFill>
              </a:rPr>
              <a:t>                     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Flowchart: Punched Tape 19"/>
          <p:cNvSpPr/>
          <p:nvPr/>
        </p:nvSpPr>
        <p:spPr>
          <a:xfrm>
            <a:off x="548962" y="2812097"/>
            <a:ext cx="3307080" cy="129540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r>
              <a:rPr lang="bn-BD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আধ্যাত্মিক জ্ঞান লাভ করেন </a:t>
            </a:r>
            <a:endParaRPr lang="en-US" sz="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lowchart: Punched Tape 20"/>
          <p:cNvSpPr/>
          <p:nvPr/>
        </p:nvSpPr>
        <p:spPr>
          <a:xfrm>
            <a:off x="590550" y="4577080"/>
            <a:ext cx="3307080" cy="129540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r>
              <a:rPr lang="bn-BD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সহস্রাধিক গান  রচনা করেন </a:t>
            </a:r>
            <a:endParaRPr lang="en-US" sz="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lowchart: Punched Tape 21"/>
          <p:cNvSpPr/>
          <p:nvPr/>
        </p:nvSpPr>
        <p:spPr>
          <a:xfrm>
            <a:off x="10022715" y="4577080"/>
            <a:ext cx="3307080" cy="168402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r>
              <a:rPr lang="bn-BD" sz="3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সাধক সিরাজ শাহের শিষ্যত্ব গ্রহণ করেন  </a:t>
            </a:r>
            <a:endParaRPr lang="en-US" sz="33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lowchart: Punched Tape 22"/>
          <p:cNvSpPr/>
          <p:nvPr/>
        </p:nvSpPr>
        <p:spPr>
          <a:xfrm>
            <a:off x="10039350" y="2878463"/>
            <a:ext cx="3307080" cy="129540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r>
              <a:rPr lang="bn-BD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মানবতাবাদী মরমি কবি </a:t>
            </a:r>
            <a:endParaRPr lang="en-US" sz="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lowchart: Punched Tape 23"/>
          <p:cNvSpPr/>
          <p:nvPr/>
        </p:nvSpPr>
        <p:spPr>
          <a:xfrm>
            <a:off x="10017724" y="1115993"/>
            <a:ext cx="3307080" cy="129540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r>
              <a:rPr lang="bn-BD" sz="3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জন্মস্থানঃ ঝিনাইদহ মতান্তরে কুষ্টিয়ায় </a:t>
            </a:r>
            <a:endParaRPr lang="en-US" sz="33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65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724400" y="21388"/>
            <a:ext cx="3188970" cy="1650119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99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শব্দার্থ </a:t>
            </a:r>
            <a:r>
              <a:rPr lang="bn-BD" sz="8200" dirty="0">
                <a:latin typeface="NikoshBAN" pitchFamily="2" charset="0"/>
                <a:cs typeface="NikoshBAN" pitchFamily="2" charset="0"/>
              </a:rPr>
              <a:t> </a:t>
            </a:r>
            <a:endParaRPr lang="en-US" sz="8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92" y="4145280"/>
            <a:ext cx="4665345" cy="27100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40475" y="2046132"/>
            <a:ext cx="1417320" cy="973010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5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কয়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03130" y="1813560"/>
            <a:ext cx="2244090" cy="973010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lvl="0"/>
            <a:r>
              <a:rPr lang="bn-BD" sz="5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393" y="5237295"/>
            <a:ext cx="2528137" cy="973010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5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কূপজল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85020" y="4836160"/>
            <a:ext cx="3188970" cy="973010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5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কুয়োর পানি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11" y="1100080"/>
            <a:ext cx="4483510" cy="2694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8447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" y="2281850"/>
            <a:ext cx="2716530" cy="973010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5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গঙ্গাজল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1" y="695745"/>
            <a:ext cx="7808827" cy="3799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708660" y="4977103"/>
            <a:ext cx="12873990" cy="1819396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5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গঙ্গা নদীর পানি। এখানে পবিত্র অর্থে ব্যবহার করা হয়েছে। গঙ্গার জল হিন্দুদের কাছে পবিত্রতার প্রতীক। </a:t>
            </a:r>
            <a:endParaRPr lang="en-US" sz="5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5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1387094"/>
            <a:ext cx="6633144" cy="4357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133850" y="172720"/>
            <a:ext cx="4488180" cy="1527008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91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91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820" y="1387095"/>
            <a:ext cx="6649779" cy="4357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336488"/>
              </p:ext>
            </p:extLst>
          </p:nvPr>
        </p:nvGraphicFramePr>
        <p:xfrm>
          <a:off x="10670167" y="172721"/>
          <a:ext cx="1417320" cy="874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70167" y="172721"/>
                        <a:ext cx="1417320" cy="874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727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440</Words>
  <Application>Microsoft Office PowerPoint</Application>
  <PresentationFormat>Custom</PresentationFormat>
  <Paragraphs>73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KAZI MONIRA TARAFDER</dc:creator>
  <cp:lastModifiedBy>User</cp:lastModifiedBy>
  <cp:revision>95</cp:revision>
  <dcterms:created xsi:type="dcterms:W3CDTF">2006-08-16T00:00:00Z</dcterms:created>
  <dcterms:modified xsi:type="dcterms:W3CDTF">2017-06-10T14:20:04Z</dcterms:modified>
</cp:coreProperties>
</file>